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89" r:id="rId4"/>
    <p:sldId id="262" r:id="rId5"/>
    <p:sldId id="258" r:id="rId6"/>
    <p:sldId id="267" r:id="rId7"/>
    <p:sldId id="263" r:id="rId8"/>
    <p:sldId id="291" r:id="rId9"/>
    <p:sldId id="290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5" r:id="rId31"/>
    <p:sldId id="292" r:id="rId32"/>
    <p:sldId id="284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BAŚNIE I LEGENDY</a:t>
            </a:r>
            <a:endParaRPr lang="pl-PL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791" y="3502325"/>
            <a:ext cx="4403900" cy="258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36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558" y="1123952"/>
            <a:ext cx="3657600" cy="1162050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880558" y="2286000"/>
            <a:ext cx="3657600" cy="45720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ANDERSENA</a:t>
            </a:r>
          </a:p>
        </p:txBody>
      </p:sp>
      <p:pic>
        <p:nvPicPr>
          <p:cNvPr id="5" name="Symbol zastępczy zawartości 4" descr="Okładka książki Baśnie Hans Christian Andersen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29" y="1283146"/>
            <a:ext cx="3379005" cy="453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5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ANDERSENA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Zbiór literackich baśni prozą (1835-72) opracował w Danii Hans Christian Andersen, które przyniosły mu światową sławę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ączą w sobie wiele motywów ludowych, zapamiętanych przez Andersena z dzieciństwa, można też odnaleźć źródła literackie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Otoczone atmosferą poetyckości często ukazują dobro świata i radość życia, czasem przesiąknięte są pesymizmem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ANDERSENA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Księżniczka na ziarnku grochu”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„Królowa Śniegu”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„Słowik”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Calineczka</a:t>
            </a: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„Mała Syrena”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„Dzikie łabędzie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Uwaga × Wykryliśmy, że powiększenie w Twojej przegladarce wynosi powyżej  125%. By optymalnie korzystać z nowej wersji serwisu Lubimyczytac.pl  zalecamy zastosować powiększenie między 100-125%. zamknij i nie pokazuj  więcej Lubimyczytac.p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Uwaga × Wykryliśmy, że powiększenie w Twojej przegladarce wynosi powyżej  125%. By optymalnie korzystać z nowej wersji serwisu Lubimyczytac.pl  zalecamy zastosować powiększenie między 100-125%. zamknij i nie pokazuj  więcej Lubimyczytac.p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2" descr="Uwaga × Wykryliśmy, że powiększenie w Twojej przegladarce wynosi powyżej  125%. By optymalnie korzystać z nowej wersji serwisu Lubimyczytac.pl  zalecamy zastosować powiększenie między 100-125%. zamknij i nie pokazuj  więcej Lubimyczytac.pl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925" y="1234456"/>
            <a:ext cx="2220456" cy="3165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4" name="Picture 14" descr="Uwaga × Wykryliśmy, że powiększenie w Twojej przegladarce wynosi powyżej  125%. By optymalnie korzystać z nowej wersji serwisu Lubimyczytac.pl  zalecamy zastosować powiększenie między 100-125%. zamknij i nie pokazuj  więcej Lubimyczytac.p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61" y="2492453"/>
            <a:ext cx="2335936" cy="333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8634" y="962926"/>
            <a:ext cx="3657600" cy="1162050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578634" y="2124974"/>
            <a:ext cx="3657600" cy="45720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BRACI GRIMM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Okładka książki Baśnie Braci Grimm Jacob Grimm, Wilhelm Grimm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64" y="1217539"/>
            <a:ext cx="3273785" cy="4406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7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BRACI GRIMM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Zbiór baśni prozą, ukazujących się 1812-15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ytuł oryginalny „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 </a:t>
            </a:r>
            <a:r>
              <a:rPr lang="pl-PL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–un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pl-PL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Hausmärchen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Gesammelt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Brüder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Grimm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Zaliczane do światowego kanonu klasyki literatury dla dzieci i młodzieży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BACI GRIMM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" y="2579424"/>
            <a:ext cx="11253793" cy="262902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l-PL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„Kopciuszek”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„Pani Zima”                                                 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„Królewna Śnieżka”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1" y="1250829"/>
            <a:ext cx="1996956" cy="283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Królewna Śnieżka - Jacob Grimm,&amp;amp;nbsp;Wilhelm Grimm,&amp;amp;nbsp;Marceli Tarnowski  | Książka w Lubimyczytac.pl - Opinie, oceny, ce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 bwMode="auto">
          <a:xfrm>
            <a:off x="7838964" y="2977173"/>
            <a:ext cx="2233295" cy="264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5283" y="902541"/>
            <a:ext cx="3657600" cy="1162050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725283" y="2064589"/>
            <a:ext cx="3657600" cy="45720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PERRAULT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Okładka książki Baśnie Charles Perrault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23" y="1603819"/>
            <a:ext cx="2581000" cy="381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75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CHARLES PERRAULT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Zaliczane do światowego kanonu klasyki literatury dla dzieci i młodzieży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Oparte na motywach ludowych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Liczne motywy pochodzą z literatury włoskiej i  orientalnej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7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PERRAULTA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„Tomcio Paluch”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„Czerwony Kapturek”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butach”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 Sinobrody</a:t>
            </a:r>
            <a:endParaRPr lang="pl-PL" sz="1800" dirty="0"/>
          </a:p>
          <a:p>
            <a:pPr>
              <a:lnSpc>
                <a:spcPct val="150000"/>
              </a:lnSpc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6" y="1335392"/>
            <a:ext cx="2436471" cy="346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56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>
                <a:solidFill>
                  <a:schemeClr val="tx1"/>
                </a:solidFill>
              </a:rPr>
              <a:t/>
            </a:r>
            <a:br>
              <a:rPr lang="pl-PL" sz="1800" dirty="0" smtClean="0">
                <a:solidFill>
                  <a:schemeClr val="tx1"/>
                </a:solidFill>
              </a:rPr>
            </a:b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BAŚNIE DALEKIEGO WSCHODU</a:t>
            </a:r>
          </a:p>
          <a:p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Wybór baśni z kultur: japońskiej, chińskiej, mongolskiej, koreańskiej, filipińskiej, wietnamskiej i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kambodżańskiej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Okładka książki Baśnie Dalekiego Wschodu Stanisław Jedyna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90" y="1851155"/>
            <a:ext cx="2085405" cy="3221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07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596669" cy="884349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BAŚŃ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63650"/>
            <a:ext cx="9612887" cy="3155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Gatunek epicki, ukształtowany w kulturze ludowej, odznaczający się obecnością pierwiastków fantastyki i cudowności, które harmonijnie łączą się ze światem realnym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baśniach zawarta jest ludowa mądrość gromadzona przez wieki i przekazywana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z pokolenia na pokolenie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darzenia rozgrywają się w nieokreślonym miejscu i czasie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68898"/>
            <a:ext cx="3657600" cy="1162050"/>
          </a:xfrm>
        </p:spPr>
        <p:txBody>
          <a:bodyPr/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CARSKIEJ ROSJI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772732" y="1972614"/>
            <a:ext cx="3657600" cy="4572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Jezioro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złotych ryb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Podarunki mędrca z gór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Książę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żebrak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Kniaź Iwan</a:t>
            </a: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Córka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puszczy</a:t>
            </a: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0687" y="1142879"/>
            <a:ext cx="2775347" cy="377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50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Z DALEKICH MÓRZ I OCEANÓW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798490" y="1970468"/>
            <a:ext cx="3657600" cy="4572000"/>
          </a:xfrm>
        </p:spPr>
        <p:txBody>
          <a:bodyPr>
            <a:normAutofit/>
          </a:bodyPr>
          <a:lstStyle/>
          <a:p>
            <a:endParaRPr lang="pl-PL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Olafie i jego czarodziejskiej piszczałce - baśń z mórz 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północnych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Biały </a:t>
            </a:r>
            <a:r>
              <a:rPr lang="pl-PL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rekin - baśń znad fiordów 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północy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Wyspie Szczęścia - baśń 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północna</a:t>
            </a:r>
          </a:p>
        </p:txBody>
      </p:sp>
      <p:pic>
        <p:nvPicPr>
          <p:cNvPr id="5" name="Symbol zastępczy zawartości 4" descr="Baśnie z dalekich mórz i oceanów - Wanda Markowska,&amp;amp;nbsp;Anna Milska |  Książka w Lubimyczytac.pl - Opinie, oceny, ceny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17" y="1461508"/>
            <a:ext cx="2314796" cy="349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3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635616"/>
            <a:ext cx="3675725" cy="682581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AŚNIE 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DALEKICH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WYSP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LĄDÓW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677334" y="2487524"/>
            <a:ext cx="3392390" cy="3359484"/>
          </a:xfrm>
        </p:spPr>
        <p:txBody>
          <a:bodyPr/>
          <a:lstStyle/>
          <a:p>
            <a:endParaRPr lang="pl-PL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radży, drwalu i zwierzętach – baśń z wyspy Celebes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Poszukiwacze słońca – baśń z wysp polinezyjskich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niewdzięcznym królu i wdzięcznych zwierzętach – baśń z  Indii</a:t>
            </a:r>
          </a:p>
          <a:p>
            <a:pPr>
              <a:lnSpc>
                <a:spcPct val="150000"/>
              </a:lnSpc>
            </a:pPr>
            <a:endParaRPr lang="pl-PL" sz="1800" dirty="0"/>
          </a:p>
        </p:txBody>
      </p:sp>
      <p:pic>
        <p:nvPicPr>
          <p:cNvPr id="5" name="Symbol zastępczy zawartości 4" descr="Okładka książki Baśnie z dalekich wysp i lądów Wanda Markowska, Anna Milska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b="3083"/>
          <a:stretch/>
        </p:blipFill>
        <p:spPr bwMode="auto">
          <a:xfrm>
            <a:off x="6142008" y="1621766"/>
            <a:ext cx="2596550" cy="3554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39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ANGIELSKIE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pl-PL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kukułce za płotem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studni na końcu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świata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Gniazdo sroki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Księżniczka </a:t>
            </a:r>
            <a:r>
              <a:rPr lang="pl-PL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Cantenbury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Okładka książki Baśnie angielskie Joseph Jacobs, Bogdan Zieleniec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90" y="1518249"/>
            <a:ext cx="2419770" cy="3193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0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5762" y="751268"/>
            <a:ext cx="8398239" cy="691166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BAŚNI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32785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Funkcja poznawczo-edukacyjna – jej istotą jest wykształcenie zdolności do rozumienia czytanej lub słuchanej literatury, doskonalenie pamięci i koncentracji, nauka wypowiadania się na temat poznanej treści, nauka rozumienia metaforycznego przesłania baśni, które pozwala rozwiązywać trudności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Funkcja emocjonalna – uczenie się nazywania emocji, rozumienia stanów emocjonalnych, zdolność do bardziej świadomego kierowania swoim zachowaniem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BAŚNI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unkcja terapeutyczna – dzięki identyfikacji z bohaterem, a także wskazaniu właściwej drogi postępowania baśnie wzmacniają poczucie własnej wartości, uczą wiary we własne możliwości sprawcze, rekompensują samotność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Funkcja relaksacyjna – skłania do optymistycznego patrzenia na otaczający świat, daje możliwość ucieczki od doznawanych w rzeczywistości niepowodzeń, pozwala na wyciszenie emocji i zachęca do pozytywnego myślenia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Epicki utwór literacki, którego fabuła jest osnuta wokół jakiegoś autentycznego wydarzenia  lub faktów z życia znanych postaci, silnie nasycony pierwiastkami fikcji literackiej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Zawiera elementy fantastyczne, ale odwołuje się zawsze do jakiegoś wydarzenia lub osoby, które lokalizuje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 dokładnie określonym miejscu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4248" y="704088"/>
            <a:ext cx="10758152" cy="815619"/>
          </a:xfrm>
        </p:spPr>
        <p:txBody>
          <a:bodyPr>
            <a:normAutofit fontScale="90000"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LEGENDY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Związane z dobrze zlokalizowanym geograficznie miejscem np. „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rycerzach uśpionych w Tatrach”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Wywodzą się z folkloru wiejskiego np. „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Janosika”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i miejskiego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 „Legenda o bazyliszku”, „Legenda o krakowskim smoku”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Odnoszą się do wydarzeń związanych z etymologią nazwy miasta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np. „Legenda o Warsie i Sawie”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znaczeniem jego herbu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 „Legenda o poznańskich koziołkach”</a:t>
            </a: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2152" y="704088"/>
            <a:ext cx="10730248" cy="738346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LEGENDY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Motywy legendowe często powracają w literaturze dla dzieci: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Jan Kasprowicz -  „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Bajki, klechdy i baśnie”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Janina 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Porazińska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„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Legendy”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Artur Oppman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„Legendy warszawskie”, „Legendy polskie”</a:t>
            </a: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811" y="2269440"/>
            <a:ext cx="1897566" cy="271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85" y="3571336"/>
            <a:ext cx="1708707" cy="2427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54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8564" y="2242867"/>
            <a:ext cx="1462017" cy="594587"/>
          </a:xfrm>
        </p:spPr>
        <p:txBody>
          <a:bodyPr/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LEGENDY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5154444" y="3113501"/>
            <a:ext cx="1660424" cy="613113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POLSKIE</a:t>
            </a:r>
            <a:endPara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kładka książki Najpiękniejsze legendy polskie praca zbiorow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 bwMode="auto">
          <a:xfrm>
            <a:off x="7433575" y="1876263"/>
            <a:ext cx="2322899" cy="314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3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BAŚŃ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343954"/>
            <a:ext cx="10144259" cy="398064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Cechy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kompozycyjne baśni to: magiczność, fantastyka, antropomorfizacja świata przyrody, ideały sprawiedliwych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zachowań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umoralniające zakończenie w formie pouczenia, tryumf dobra nad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złem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Bohaterowie uczynni, odważni, pracowici, wdzięczni, jak i okrutni, chciwi, zazdrośni, leniwi, bezwzględni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LEGENDY POLSKIE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„Smok Wawelski”, „Waligóra i Wyrwidąb”, „Lajkonik”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legendy małopolskie)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„Legenda o Janosiku”, „Śpiący rycerze w Tatrach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”(legendy góralskie)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„Król Popiel”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(legenda kujawska)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pl-PL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5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6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b="6966"/>
          <a:stretch/>
        </p:blipFill>
        <p:spPr>
          <a:xfrm>
            <a:off x="9235245" y="1765911"/>
            <a:ext cx="1901457" cy="251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b="5840"/>
          <a:stretch/>
        </p:blipFill>
        <p:spPr>
          <a:xfrm>
            <a:off x="5869483" y="3699757"/>
            <a:ext cx="2511262" cy="236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463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LEGENDY POLSKIE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944710"/>
            <a:ext cx="10972800" cy="437989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Sabat na Łysej Górze”, „Dąb Bartek”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(legendy świętokrzyskie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Lech, Czech i Rus”, „Poznańskie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Koziołki”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(legendy wielkopolskie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„Wars i Sawa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„Bazyliszek”, „Złota Kaczka”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(legendy mazowieckie)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57" y="969931"/>
            <a:ext cx="1976542" cy="280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21" y="3584455"/>
            <a:ext cx="1899269" cy="26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4058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LEGEND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276" y="1275008"/>
            <a:ext cx="8771726" cy="4766355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pierwszym elementem folkloru i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tradycji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Przechowują historię, tradycję, życiową mądrość, wartości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Bogactwo słownictwa, wymowa, nazwy własne, wyrażenia regionalne dokumentują przeszłość narodów</a:t>
            </a:r>
          </a:p>
        </p:txBody>
      </p:sp>
    </p:spTree>
    <p:extLst>
      <p:ext uri="{BB962C8B-B14F-4D97-AF65-F5344CB8AC3E}">
        <p14:creationId xmlns:p14="http://schemas.microsoft.com/office/powerpoint/2010/main" val="8621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LEGEND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Gromadzą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zapisane zbiorowe doświadczenie społeczności i jej  mądrość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Przestrzegają przed przedkładaniem wartości materialnych nad duchowe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Kształtują naszą świadomość narodową, zapoznają nas z historią okolicy i ojczyzny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305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3335" y="2690335"/>
            <a:ext cx="88606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sz="1200" dirty="0" smtClean="0"/>
              <a:t>Źródła</a:t>
            </a:r>
            <a:endParaRPr lang="pl-PL" sz="1200" dirty="0"/>
          </a:p>
          <a:p>
            <a:pPr>
              <a:lnSpc>
                <a:spcPct val="150000"/>
              </a:lnSpc>
            </a:pP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Słownik literatury dziecięcej i młodzieżowej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Ossolineum, Wrocław, 2002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https://biblioteka.pl/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https://lubimyczytac.pl/</a:t>
            </a:r>
          </a:p>
        </p:txBody>
      </p:sp>
    </p:spTree>
    <p:extLst>
      <p:ext uri="{BB962C8B-B14F-4D97-AF65-F5344CB8AC3E}">
        <p14:creationId xmlns:p14="http://schemas.microsoft.com/office/powerpoint/2010/main" val="238420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BAŚŃ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Adresatem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utworu jest zarówno dziecko jak i człowiek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dorosły </a:t>
            </a:r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Baśń w wersji klasycznej wyrastała z wiary w ostateczny triumf dobra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Baśń ludowa opiera </a:t>
            </a:r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 na motywach wędrownych wywiedzionych z tradycji ustnej</a:t>
            </a:r>
          </a:p>
          <a:p>
            <a:pPr marL="0" indent="0" algn="just">
              <a:buNone/>
            </a:pPr>
            <a:endParaRPr lang="pl-PL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38632" cy="807076"/>
          </a:xfrm>
        </p:spPr>
        <p:txBody>
          <a:bodyPr>
            <a:normAutofit fontScale="90000"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16677"/>
            <a:ext cx="7500508" cy="4624686"/>
          </a:xfrm>
        </p:spPr>
        <p:txBody>
          <a:bodyPr/>
          <a:lstStyle/>
          <a:p>
            <a:pPr marL="0" indent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Najstarsze ze znanych baśni pochodzą z literatury indyjskiej oraz arabskiej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Zostały rozpowszechnione w XVIII i XIX wiecznej Europie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sprawą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wydanego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przez M. Gallanda zbioru „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Tysiąc i jedna noc”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Polsce znany jako „</a:t>
            </a:r>
            <a:r>
              <a:rPr lang="pl-PL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Księga tysiąca i jednej nocy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85" y="1715674"/>
            <a:ext cx="3080670" cy="398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73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POLSKIE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algn="just">
              <a:buFont typeface="Wingdings" panose="05000000000000000000" pitchFamily="2" charset="2"/>
              <a:buChar char="Ø"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rozwoju polskich baśni szczególną rolę odegrała Maria Konopnicka jako autorka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krasnoludkach i sierotce 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Marysi”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Najbliższe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wzorcowi stworzonemu przez Konopnicką są utwory E. Szelburg-Zarembiny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Królestwo bajki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1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POLSKIE – Hanna Januszewska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„Baśnie polskie”</a:t>
            </a:r>
          </a:p>
          <a:p>
            <a:pPr algn="just">
              <a:lnSpc>
                <a:spcPct val="150000"/>
              </a:lnSpc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„O Bartku doktorze i inne baśnie”</a:t>
            </a:r>
          </a:p>
          <a:p>
            <a:pPr algn="just">
              <a:lnSpc>
                <a:spcPct val="150000"/>
              </a:lnSpc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„Złota jabłoń”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5" descr="Okładka książki Baśnie polskie Hanna Januszewska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41" y="1128144"/>
            <a:ext cx="3405611" cy="432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64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BAŚNIE POLSKIE –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Porazińska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Baśń o siedmiu krukach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 górami…. Za lasami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Czarodziejska księga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„Zuchwały strzyżyk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  <p:pic>
        <p:nvPicPr>
          <p:cNvPr id="3078" name="Picture 6" descr="Zuchwały strzyżyk - Janina Porazińska | Książka w Lubimyczytac.pl - Opinie,  oceny, c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4" y="1189739"/>
            <a:ext cx="2915535" cy="414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 POLSKIE - Ewa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Szelburg-Zarembina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Ogród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króla Marcina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Królestwo bajki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leśnego dziadka</a:t>
            </a: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i="1" dirty="0" smtClean="0"/>
          </a:p>
          <a:p>
            <a:pPr marL="0" indent="0">
              <a:lnSpc>
                <a:spcPct val="150000"/>
              </a:lnSpc>
              <a:buNone/>
            </a:pPr>
            <a:endParaRPr lang="pl-PL" sz="1800" i="1" dirty="0"/>
          </a:p>
        </p:txBody>
      </p:sp>
      <p:pic>
        <p:nvPicPr>
          <p:cNvPr id="4104" name="Picture 8" descr="Królestwo bajki - Ewa Szelburg-Zarembina | Książka w Lubimyczytac.pl -  Opinie, oceny, ce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2635" r="3925" b="3532"/>
          <a:stretch/>
        </p:blipFill>
        <p:spPr bwMode="auto">
          <a:xfrm>
            <a:off x="6314536" y="1121434"/>
            <a:ext cx="2993366" cy="438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2478</TotalTime>
  <Words>969</Words>
  <Application>Microsoft Office PowerPoint</Application>
  <PresentationFormat>Niestandardowy</PresentationFormat>
  <Paragraphs>185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Przepływ</vt:lpstr>
      <vt:lpstr>BAŚNIE I LEGENDY</vt:lpstr>
      <vt:lpstr>BAŚŃ</vt:lpstr>
      <vt:lpstr>BAŚŃ</vt:lpstr>
      <vt:lpstr>BAŚŃ</vt:lpstr>
      <vt:lpstr>     BAŚNIE</vt:lpstr>
      <vt:lpstr>BAŚNIE POLSKIE</vt:lpstr>
      <vt:lpstr>BAŚNIE POLSKIE – Hanna Januszewska</vt:lpstr>
      <vt:lpstr>BAŚNIE POLSKIE – Joanna Porazińska</vt:lpstr>
      <vt:lpstr>BAŚNIE POLSKIE - Ewa Szelburg-Zarembina</vt:lpstr>
      <vt:lpstr>BAŚNIE</vt:lpstr>
      <vt:lpstr>BAŚNIE ANDERSENA</vt:lpstr>
      <vt:lpstr>BAŚNIE ANDERSENA</vt:lpstr>
      <vt:lpstr>BAŚNIE</vt:lpstr>
      <vt:lpstr>BAŚNIE BRACI GRIMM</vt:lpstr>
      <vt:lpstr>BAŚNIE BACI GRIMM</vt:lpstr>
      <vt:lpstr>BAŚNIE</vt:lpstr>
      <vt:lpstr>BAŚNIE CHARLES PERRAULT</vt:lpstr>
      <vt:lpstr>BAŚNIE PERRAULTA</vt:lpstr>
      <vt:lpstr> </vt:lpstr>
      <vt:lpstr>BAŚNIE CARSKIEJ ROSJI </vt:lpstr>
      <vt:lpstr>BAŚNIE Z DALEKICH MÓRZ I OCEANÓW</vt:lpstr>
      <vt:lpstr>BAŚNIE Z DALEKICH WYSP  I LĄDÓW</vt:lpstr>
      <vt:lpstr>BAŚNIE ANGIELSKIE</vt:lpstr>
      <vt:lpstr>ZNACZENIE BAŚNI</vt:lpstr>
      <vt:lpstr>ZNACZENIE BAŚNI</vt:lpstr>
      <vt:lpstr>LEGENDA  </vt:lpstr>
      <vt:lpstr>       LEGENDY</vt:lpstr>
      <vt:lpstr>LEGENDY</vt:lpstr>
      <vt:lpstr>LEGENDY</vt:lpstr>
      <vt:lpstr>LEGENDY POLSKIE</vt:lpstr>
      <vt:lpstr>LEGENDY POLSKIE </vt:lpstr>
      <vt:lpstr> ZNACZENIE LEGEND</vt:lpstr>
      <vt:lpstr>ZNACZENIE LEGEND 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BAŚNIE I LEGENDY  Z CAŁEGO ŚWIATA</dc:title>
  <dc:creator>Monika Sajdak</dc:creator>
  <cp:lastModifiedBy>Nauczyciel</cp:lastModifiedBy>
  <cp:revision>169</cp:revision>
  <dcterms:created xsi:type="dcterms:W3CDTF">2021-11-12T18:32:22Z</dcterms:created>
  <dcterms:modified xsi:type="dcterms:W3CDTF">2022-01-12T08:24:41Z</dcterms:modified>
</cp:coreProperties>
</file>